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104" d="100"/>
          <a:sy n="104" d="100"/>
        </p:scale>
        <p:origin x="-11088" y="-7112"/>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12/3/19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12/3/19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tiff"/><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accent3">
                    <a:lumMod val="20000"/>
                    <a:lumOff val="80000"/>
                  </a:schemeClr>
                </a:solidFill>
                <a:latin typeface="+mn-lt"/>
              </a:rPr>
              <a:t>COMP 576 Intro to Deep Learning Final Project - Artificial Art</a:t>
            </a:r>
          </a:p>
        </p:txBody>
      </p:sp>
      <p:sp>
        <p:nvSpPr>
          <p:cNvPr id="5" name="Text Box 123"/>
          <p:cNvSpPr txBox="1">
            <a:spLocks noChangeArrowheads="1"/>
          </p:cNvSpPr>
          <p:nvPr/>
        </p:nvSpPr>
        <p:spPr bwMode="auto">
          <a:xfrm>
            <a:off x="4114800" y="1415920"/>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Jonathan Cai (jmc31), Skylar Xu (yx48)</a:t>
            </a:r>
            <a:endParaRPr lang="en-US" sz="2800" baseline="30000" dirty="0">
              <a:solidFill>
                <a:schemeClr val="accent3">
                  <a:lumMod val="20000"/>
                  <a:lumOff val="80000"/>
                </a:schemeClr>
              </a:solidFill>
              <a:latin typeface="+mn-lt"/>
            </a:endParaRPr>
          </a:p>
          <a:p>
            <a:pPr algn="ctr" eaLnBrk="1" hangingPunct="1"/>
            <a:r>
              <a:rPr lang="en-US" sz="2800" dirty="0">
                <a:solidFill>
                  <a:schemeClr val="accent3">
                    <a:lumMod val="20000"/>
                    <a:lumOff val="80000"/>
                  </a:schemeClr>
                </a:solidFill>
                <a:latin typeface="+mn-lt"/>
              </a:rPr>
              <a:t>Rice University, Computer Science Department</a:t>
            </a:r>
          </a:p>
        </p:txBody>
      </p:sp>
      <p:sp>
        <p:nvSpPr>
          <p:cNvPr id="24" name="TextBox 23"/>
          <p:cNvSpPr txBox="1"/>
          <p:nvPr/>
        </p:nvSpPr>
        <p:spPr>
          <a:xfrm>
            <a:off x="1280162" y="20025361"/>
            <a:ext cx="2509815" cy="1280556"/>
          </a:xfrm>
          <a:prstGeom prst="rect">
            <a:avLst/>
          </a:prstGeom>
          <a:solidFill>
            <a:schemeClr val="accent1">
              <a:lumMod val="40000"/>
              <a:lumOff val="60000"/>
            </a:schemeClr>
          </a:solidFill>
        </p:spPr>
        <p:txBody>
          <a:bodyPr wrap="none" lIns="48971" tIns="24486" rIns="48971" bIns="24486" rtlCol="0">
            <a:spAutoFit/>
          </a:bodyPr>
          <a:lstStyle/>
          <a:p>
            <a:r>
              <a:rPr lang="en-US" sz="2000" b="1" dirty="0"/>
              <a:t>Jonathan Cai</a:t>
            </a:r>
          </a:p>
          <a:p>
            <a:r>
              <a:rPr lang="en-US" sz="2000" dirty="0"/>
              <a:t>Email: jmc31@rice.edu</a:t>
            </a:r>
          </a:p>
          <a:p>
            <a:r>
              <a:rPr lang="en-US" sz="2000" b="1" dirty="0"/>
              <a:t>Skylar Xu</a:t>
            </a:r>
          </a:p>
          <a:p>
            <a:r>
              <a:rPr lang="en-US" sz="2000" dirty="0"/>
              <a:t>Email: yx48@rice.edu</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r>
              <a:rPr lang="en-US" sz="1200" dirty="0"/>
              <a:t>1. </a:t>
            </a:r>
            <a:r>
              <a:rPr lang="en-US" sz="1200" dirty="0" err="1"/>
              <a:t>Elgammel</a:t>
            </a:r>
            <a:r>
              <a:rPr lang="en-US" sz="1200" dirty="0"/>
              <a:t> et. al., “CAN: Creative Adversarial Networks, Generating "Art" by Learning About Styles and Deviating from Style Norms” arXiv:1706.07068 [cs], Jun. 2017.</a:t>
            </a:r>
          </a:p>
          <a:p>
            <a:r>
              <a:rPr lang="en-US" sz="1200" dirty="0"/>
              <a:t>2. Goodfellow et. al., “Generative Adversarial Nets” arXiv:1406.2661 [cs], Jun. 2014.</a:t>
            </a:r>
          </a:p>
          <a:p>
            <a:r>
              <a:rPr lang="en-US" sz="1200" dirty="0"/>
              <a:t>3. B, Nikhil. “Image Data Pre-Processing for Neural Networks.” Medium, Becoming Human: Artificial Intelligence Magazine, 18 Jan. 2019, https://</a:t>
            </a:r>
            <a:r>
              <a:rPr lang="en-US" sz="1200" dirty="0" err="1"/>
              <a:t>becominghuman.ai</a:t>
            </a:r>
            <a:r>
              <a:rPr lang="en-US" sz="1200" dirty="0"/>
              <a:t>/image-data-pre-processing-for-neural-networks-498289068258.</a:t>
            </a:r>
          </a:p>
          <a:p>
            <a:r>
              <a:rPr lang="en-US" sz="1200" dirty="0"/>
              <a:t>4. </a:t>
            </a:r>
            <a:r>
              <a:rPr lang="en-US" sz="1200" dirty="0" err="1"/>
              <a:t>Audigier</a:t>
            </a:r>
            <a:r>
              <a:rPr lang="en-US" sz="1200" dirty="0"/>
              <a:t>, Benoit. “</a:t>
            </a:r>
            <a:r>
              <a:rPr lang="en-US" sz="1200" dirty="0" err="1"/>
              <a:t>NoArtist</a:t>
            </a:r>
            <a:r>
              <a:rPr lang="en-US" sz="1200" dirty="0"/>
              <a:t>: Generating Art with Artificial Intelligence. Can AI Create a Piece of Art?” Medium, Medium, 8 Mar. 2019, https://</a:t>
            </a:r>
            <a:r>
              <a:rPr lang="en-US" sz="1200" dirty="0" err="1"/>
              <a:t>medium.com</a:t>
            </a:r>
            <a:r>
              <a:rPr lang="en-US" sz="1200" dirty="0"/>
              <a:t>/@</a:t>
            </a:r>
            <a:r>
              <a:rPr lang="en-US" sz="1200" dirty="0" err="1"/>
              <a:t>benoit.audigier</a:t>
            </a:r>
            <a:r>
              <a:rPr lang="en-US" sz="1200" dirty="0"/>
              <a:t>/noartist-generating-art-with-artificial-intelligence-can-ai-create-a-piece-of-art-e87695c6d2b5.</a:t>
            </a:r>
          </a:p>
          <a:p>
            <a:r>
              <a:rPr lang="en-US" sz="1200" dirty="0"/>
              <a:t>5. Brownlee, Jason. “How to Develop a GAN to Generate CIFAR10 Small Color Photographs.” Machine Learning Mastery, 24 July 2019, https://</a:t>
            </a:r>
            <a:r>
              <a:rPr lang="en-US" sz="1200" dirty="0" err="1"/>
              <a:t>machinelearningmastery.com</a:t>
            </a:r>
            <a:r>
              <a:rPr lang="en-US" sz="1200" dirty="0"/>
              <a:t>/how-to-develop-a-generative-adversarial-network-for-a-cifar-10-small-object-photographs-from-scratch/.</a:t>
            </a:r>
          </a:p>
          <a:p>
            <a:br>
              <a:rPr lang="en-US" sz="1200" dirty="0"/>
            </a:br>
            <a:endParaRPr lang="en-US" sz="12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097280" y="3634035"/>
            <a:ext cx="9875520" cy="142890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We attempt to replicate studies that have generated art by using Generative Adversarial Networks (GANs), simulating a given distribution of images. We explore the use of SOTA architectures that utilize transpose convolutional layers and compare them to the results of a simpler model, utilizing only densely connected layers.</a:t>
            </a:r>
          </a:p>
        </p:txBody>
      </p:sp>
      <p:sp>
        <p:nvSpPr>
          <p:cNvPr id="32" name="Rectangle 31"/>
          <p:cNvSpPr/>
          <p:nvPr/>
        </p:nvSpPr>
        <p:spPr>
          <a:xfrm>
            <a:off x="1097280"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1486441" y="3634036"/>
            <a:ext cx="9875520" cy="15134729"/>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u="sng" dirty="0">
                <a:latin typeface="Calibri" pitchFamily="34" charset="0"/>
              </a:rPr>
              <a:t>Densely connected model results:</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The results from the simplified dense layered model appear to be very abstract paintings. You can barely sense out some simple landscape features –the darker lower portion of the image depicting land, and the lighter upper portion of the image depicting air/sky. The generator does appear to abstract away the smaller detailing of the image distribution, while maintaining the overall, top-bottom structure of the landscape style images. </a:t>
            </a:r>
          </a:p>
          <a:p>
            <a:pPr eaLnBrk="1" hangingPunct="1"/>
            <a:endParaRPr lang="en-US" sz="2000" dirty="0">
              <a:latin typeface="Calibri" pitchFamily="34" charset="0"/>
            </a:endParaRPr>
          </a:p>
          <a:p>
            <a:pPr eaLnBrk="1" hangingPunct="1"/>
            <a:r>
              <a:rPr lang="en-US" sz="2000" u="sng" dirty="0">
                <a:latin typeface="Calibri" pitchFamily="34" charset="0"/>
              </a:rPr>
              <a:t>Convolutional model results:</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The results from the complex convolutional layered model don’t really show any distinctive features (even after 125,00+ epochs of training).  It appears that the generator is not able to converge in any substantial way, and we suspect that this is due to the discriminator learning significantly faster than the generator, as seen in the plot of the cross-entropy loss over time. This hypothesis is also supported by the fact that our discriminator is more complicated, has far more trainable parameters, as compared to the generator in this model.</a:t>
            </a:r>
          </a:p>
        </p:txBody>
      </p:sp>
      <p:sp>
        <p:nvSpPr>
          <p:cNvPr id="33" name="Rectangle 32"/>
          <p:cNvSpPr/>
          <p:nvPr/>
        </p:nvSpPr>
        <p:spPr>
          <a:xfrm>
            <a:off x="1097280" y="5305449"/>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Introduction</a:t>
            </a:r>
          </a:p>
        </p:txBody>
      </p:sp>
      <p:sp>
        <p:nvSpPr>
          <p:cNvPr id="13" name="Text Box 192"/>
          <p:cNvSpPr txBox="1">
            <a:spLocks noChangeArrowheads="1"/>
          </p:cNvSpPr>
          <p:nvPr/>
        </p:nvSpPr>
        <p:spPr bwMode="auto">
          <a:xfrm>
            <a:off x="1104077" y="8511123"/>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b="1" dirty="0">
                <a:latin typeface="+mj-lt"/>
              </a:rPr>
              <a:t>Dataset:</a:t>
            </a:r>
          </a:p>
          <a:p>
            <a:pPr eaLnBrk="1" hangingPunct="1"/>
            <a:r>
              <a:rPr lang="en-US" sz="2000" dirty="0">
                <a:latin typeface="+mj-lt"/>
              </a:rPr>
              <a:t>The images used to train our GAN are from </a:t>
            </a:r>
            <a:r>
              <a:rPr lang="en-US" sz="2000" dirty="0" err="1">
                <a:latin typeface="+mj-lt"/>
              </a:rPr>
              <a:t>WikiArt</a:t>
            </a:r>
            <a:r>
              <a:rPr lang="en-US" sz="2000" dirty="0">
                <a:latin typeface="+mj-lt"/>
              </a:rPr>
              <a:t> (Visual Art Encyclopedia).</a:t>
            </a:r>
          </a:p>
          <a:p>
            <a:pPr eaLnBrk="1" hangingPunct="1"/>
            <a:r>
              <a:rPr lang="en-US" sz="2000" b="1" dirty="0">
                <a:latin typeface="+mj-lt"/>
              </a:rPr>
              <a:t>Preprocessing:</a:t>
            </a:r>
          </a:p>
          <a:p>
            <a:pPr eaLnBrk="1" hangingPunct="1"/>
            <a:r>
              <a:rPr lang="en-US" sz="2000" dirty="0">
                <a:latin typeface="+mj-lt"/>
              </a:rPr>
              <a:t>The performed preprocessing was simple. We scaled every image in our dataset into dimensions 256 x 256. We also needed to prune the dataset, removing images that were far too small to be reasonably comprehensible (there was a cluster of 100 x 100 images) and images that were simply not depicting any sort of landscape.</a:t>
            </a:r>
          </a:p>
        </p:txBody>
      </p:sp>
      <p:sp>
        <p:nvSpPr>
          <p:cNvPr id="34" name="Rectangle 33"/>
          <p:cNvSpPr/>
          <p:nvPr/>
        </p:nvSpPr>
        <p:spPr>
          <a:xfrm>
            <a:off x="1104077" y="8053923"/>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Data/Preprocessing</a:t>
            </a:r>
          </a:p>
        </p:txBody>
      </p:sp>
      <p:sp>
        <p:nvSpPr>
          <p:cNvPr id="14" name="Text Box 193"/>
          <p:cNvSpPr txBox="1">
            <a:spLocks noChangeArrowheads="1"/>
          </p:cNvSpPr>
          <p:nvPr/>
        </p:nvSpPr>
        <p:spPr bwMode="auto">
          <a:xfrm>
            <a:off x="21945600" y="16172032"/>
            <a:ext cx="9875520" cy="142890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Through this research, we have learned first-hand the importance of GPU powered computation, and how it enables feasible training wall time for deep learning models.</a:t>
            </a:r>
          </a:p>
          <a:p>
            <a:pPr eaLnBrk="1" hangingPunct="1"/>
            <a:r>
              <a:rPr lang="en-US" sz="2000" dirty="0">
                <a:latin typeface="Calibri" pitchFamily="34" charset="0"/>
              </a:rPr>
              <a:t>Also, we learned the hard way, what can happen when one of the two models dominates </a:t>
            </a:r>
            <a:r>
              <a:rPr lang="en-US" sz="2000">
                <a:latin typeface="Calibri" pitchFamily="34" charset="0"/>
              </a:rPr>
              <a:t>the other in “competition” </a:t>
            </a:r>
            <a:r>
              <a:rPr lang="en-US" sz="2000" dirty="0">
                <a:latin typeface="Calibri" pitchFamily="34" charset="0"/>
              </a:rPr>
              <a:t>during training of </a:t>
            </a:r>
            <a:r>
              <a:rPr lang="en-US" sz="2000">
                <a:latin typeface="Calibri" pitchFamily="34" charset="0"/>
              </a:rPr>
              <a:t>the GAN </a:t>
            </a:r>
            <a:r>
              <a:rPr lang="en-US" sz="2000" dirty="0">
                <a:latin typeface="Calibri" pitchFamily="34" charset="0"/>
              </a:rPr>
              <a:t>and the other fails </a:t>
            </a:r>
            <a:r>
              <a:rPr lang="en-US" sz="2000">
                <a:latin typeface="Calibri" pitchFamily="34" charset="0"/>
              </a:rPr>
              <a:t>to converge as a result.</a:t>
            </a:r>
            <a:endParaRPr lang="en-US" sz="2000" dirty="0">
              <a:latin typeface="Calibri" pitchFamily="34" charset="0"/>
            </a:endParaRPr>
          </a:p>
        </p:txBody>
      </p:sp>
      <p:sp>
        <p:nvSpPr>
          <p:cNvPr id="36" name="Rectangle 35"/>
          <p:cNvSpPr/>
          <p:nvPr/>
        </p:nvSpPr>
        <p:spPr>
          <a:xfrm>
            <a:off x="21945600" y="1571483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Conclusions</a:t>
            </a:r>
          </a:p>
        </p:txBody>
      </p:sp>
      <p:sp>
        <p:nvSpPr>
          <p:cNvPr id="11" name="Text Box 190"/>
          <p:cNvSpPr txBox="1">
            <a:spLocks noChangeArrowheads="1"/>
          </p:cNvSpPr>
          <p:nvPr/>
        </p:nvSpPr>
        <p:spPr bwMode="auto">
          <a:xfrm>
            <a:off x="1097280" y="5762651"/>
            <a:ext cx="9875520" cy="2044456"/>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Recently, there have been many developments in the area of Generative Adversarial Networks. Particularly, GANs have been used to generate creative pieces, including paintings, music, human faces etc.</a:t>
            </a:r>
          </a:p>
          <a:p>
            <a:r>
              <a:rPr lang="en-US" sz="2000" dirty="0"/>
              <a:t>We want to see if we can replicate these studies, while exploring the usefulness of GANs in art generation, especially with limiting constraints of less budget, resources, and time. </a:t>
            </a:r>
          </a:p>
        </p:txBody>
      </p:sp>
      <p:sp>
        <p:nvSpPr>
          <p:cNvPr id="45" name="Rectangle 44"/>
          <p:cNvSpPr/>
          <p:nvPr/>
        </p:nvSpPr>
        <p:spPr>
          <a:xfrm>
            <a:off x="11486441"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Results</a:t>
            </a:r>
          </a:p>
        </p:txBody>
      </p:sp>
      <p:sp>
        <p:nvSpPr>
          <p:cNvPr id="51" name="Text Box 180"/>
          <p:cNvSpPr txBox="1">
            <a:spLocks noChangeArrowheads="1"/>
          </p:cNvSpPr>
          <p:nvPr/>
        </p:nvSpPr>
        <p:spPr bwMode="auto">
          <a:xfrm>
            <a:off x="1420749" y="17692929"/>
            <a:ext cx="4240738"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1.</a:t>
            </a:r>
            <a:r>
              <a:rPr lang="en-US" sz="1600" dirty="0">
                <a:latin typeface="Calibri" pitchFamily="34" charset="0"/>
              </a:rPr>
              <a:t> A few visualizations of the dimension </a:t>
            </a:r>
          </a:p>
          <a:p>
            <a:pPr eaLnBrk="1" hangingPunct="1"/>
            <a:r>
              <a:rPr lang="en-US" sz="1600" dirty="0">
                <a:latin typeface="Calibri" pitchFamily="34" charset="0"/>
              </a:rPr>
              <a:t>preprocessing performed on three sample images</a:t>
            </a:r>
          </a:p>
          <a:p>
            <a:pPr eaLnBrk="1" hangingPunct="1"/>
            <a:r>
              <a:rPr lang="en-US" sz="1600" dirty="0">
                <a:latin typeface="Calibri" pitchFamily="34" charset="0"/>
              </a:rPr>
              <a:t>taken from our </a:t>
            </a:r>
            <a:r>
              <a:rPr lang="en-US" sz="1600" dirty="0" err="1">
                <a:latin typeface="Calibri" pitchFamily="34" charset="0"/>
              </a:rPr>
              <a:t>WikiArt</a:t>
            </a:r>
            <a:r>
              <a:rPr lang="en-US" sz="1600" dirty="0">
                <a:latin typeface="Calibri" pitchFamily="34" charset="0"/>
              </a:rPr>
              <a:t> dataset.</a:t>
            </a:r>
          </a:p>
        </p:txBody>
      </p:sp>
      <p:sp>
        <p:nvSpPr>
          <p:cNvPr id="52" name="Text Box 181"/>
          <p:cNvSpPr txBox="1">
            <a:spLocks noChangeArrowheads="1"/>
          </p:cNvSpPr>
          <p:nvPr/>
        </p:nvSpPr>
        <p:spPr bwMode="auto">
          <a:xfrm>
            <a:off x="6384720" y="13589251"/>
            <a:ext cx="3741755" cy="54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a:t>
            </a:r>
            <a:r>
              <a:rPr lang="en-US" sz="1600" dirty="0">
                <a:latin typeface="Calibri" pitchFamily="34" charset="0"/>
              </a:rPr>
              <a:t> Example image that was manually </a:t>
            </a:r>
          </a:p>
          <a:p>
            <a:pPr eaLnBrk="1" hangingPunct="1"/>
            <a:r>
              <a:rPr lang="en-US" sz="1600" dirty="0">
                <a:latin typeface="Calibri" pitchFamily="34" charset="0"/>
              </a:rPr>
              <a:t>removed from the dataset</a:t>
            </a:r>
          </a:p>
        </p:txBody>
      </p:sp>
      <p:sp>
        <p:nvSpPr>
          <p:cNvPr id="53" name="Text Box 180"/>
          <p:cNvSpPr txBox="1">
            <a:spLocks noChangeArrowheads="1"/>
          </p:cNvSpPr>
          <p:nvPr/>
        </p:nvSpPr>
        <p:spPr bwMode="auto">
          <a:xfrm rot="10800000" flipV="1">
            <a:off x="22353521" y="6329780"/>
            <a:ext cx="9031272" cy="103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mj-lt"/>
              </a:rPr>
              <a:t>Figure 4.</a:t>
            </a:r>
            <a:r>
              <a:rPr lang="en-US" sz="1600" dirty="0">
                <a:latin typeface="+mj-lt"/>
              </a:rPr>
              <a:t> GAN Architecture. We’ve defined the latent space (the random noise) to be </a:t>
            </a:r>
            <a:r>
              <a:rPr lang="en-US" sz="1600" b="1" dirty="0">
                <a:latin typeface="+mj-lt"/>
              </a:rPr>
              <a:t>R</a:t>
            </a:r>
            <a:r>
              <a:rPr lang="en-US" sz="1600" b="1" i="1" baseline="30000" dirty="0">
                <a:latin typeface="+mj-lt"/>
              </a:rPr>
              <a:t>100 </a:t>
            </a:r>
            <a:r>
              <a:rPr lang="en-US" sz="1600" i="1" dirty="0">
                <a:latin typeface="+mj-lt"/>
              </a:rPr>
              <a:t>. </a:t>
            </a:r>
            <a:r>
              <a:rPr lang="en-US" sz="1600" dirty="0">
                <a:latin typeface="+mj-lt"/>
              </a:rPr>
              <a:t>Also, this diagram depicts the MNIST dataset, but our dataset is much more complicated images of landscapes. It is also worth mentioning that the results of the combined model are back-propagated throughout each model to fit both the discriminator and the generator.</a:t>
            </a:r>
            <a:endParaRPr lang="en-US" sz="1600" b="1" i="1" dirty="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C431DC9-8A76-3A43-9846-D141A082A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03" y="788346"/>
            <a:ext cx="3514261" cy="138335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D5F2AACA-7F42-7545-B334-C64CCD35D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6859" y="830351"/>
            <a:ext cx="3514261" cy="1383355"/>
          </a:xfrm>
          <a:prstGeom prst="rect">
            <a:avLst/>
          </a:prstGeom>
        </p:spPr>
      </p:pic>
      <p:pic>
        <p:nvPicPr>
          <p:cNvPr id="17" name="Picture 16" descr="A crowd of people&#10;&#10;Description automatically generated">
            <a:extLst>
              <a:ext uri="{FF2B5EF4-FFF2-40B4-BE49-F238E27FC236}">
                <a16:creationId xmlns:a16="http://schemas.microsoft.com/office/drawing/2014/main" id="{04291A41-469F-E24B-8D83-C0B5882E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8933" y="4408871"/>
            <a:ext cx="2336800" cy="2336800"/>
          </a:xfrm>
          <a:prstGeom prst="rect">
            <a:avLst/>
          </a:prstGeom>
        </p:spPr>
      </p:pic>
      <p:pic>
        <p:nvPicPr>
          <p:cNvPr id="21" name="Picture 20" descr="A picture containing grass, outdoor, field, green&#10;&#10;Description automatically generated">
            <a:extLst>
              <a:ext uri="{FF2B5EF4-FFF2-40B4-BE49-F238E27FC236}">
                <a16:creationId xmlns:a16="http://schemas.microsoft.com/office/drawing/2014/main" id="{0073EDF1-0DEF-8A47-A55A-2EA445F1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625" y="4425239"/>
            <a:ext cx="2336800" cy="2336800"/>
          </a:xfrm>
          <a:prstGeom prst="rect">
            <a:avLst/>
          </a:prstGeom>
        </p:spPr>
      </p:pic>
      <p:pic>
        <p:nvPicPr>
          <p:cNvPr id="23" name="Picture 22" descr="A close up of a green field&#10;&#10;Description automatically generated">
            <a:extLst>
              <a:ext uri="{FF2B5EF4-FFF2-40B4-BE49-F238E27FC236}">
                <a16:creationId xmlns:a16="http://schemas.microsoft.com/office/drawing/2014/main" id="{FB3D10A3-9FF2-9241-AAA2-08A8C148E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3569" y="7065805"/>
            <a:ext cx="2336800" cy="2336800"/>
          </a:xfrm>
          <a:prstGeom prst="rect">
            <a:avLst/>
          </a:prstGeom>
        </p:spPr>
      </p:pic>
      <p:pic>
        <p:nvPicPr>
          <p:cNvPr id="29" name="Picture 28" descr="A star filled sky&#10;&#10;Description automatically generated">
            <a:extLst>
              <a:ext uri="{FF2B5EF4-FFF2-40B4-BE49-F238E27FC236}">
                <a16:creationId xmlns:a16="http://schemas.microsoft.com/office/drawing/2014/main" id="{454F8914-C26E-3748-BFD8-C4559DC2F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27625" y="7060475"/>
            <a:ext cx="2336800" cy="2336800"/>
          </a:xfrm>
          <a:prstGeom prst="rect">
            <a:avLst/>
          </a:prstGeom>
        </p:spPr>
      </p:pic>
      <p:pic>
        <p:nvPicPr>
          <p:cNvPr id="40" name="Picture 39" descr="A crowd of people&#10;&#10;Description automatically generated">
            <a:extLst>
              <a:ext uri="{FF2B5EF4-FFF2-40B4-BE49-F238E27FC236}">
                <a16:creationId xmlns:a16="http://schemas.microsoft.com/office/drawing/2014/main" id="{635036B8-8F40-0C49-9418-B088FC6B0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54763" y="4462056"/>
            <a:ext cx="2336800" cy="2336800"/>
          </a:xfrm>
          <a:prstGeom prst="rect">
            <a:avLst/>
          </a:prstGeom>
        </p:spPr>
      </p:pic>
      <p:pic>
        <p:nvPicPr>
          <p:cNvPr id="55" name="Picture 54" descr="A picture containing table, food&#10;&#10;Description automatically generated">
            <a:extLst>
              <a:ext uri="{FF2B5EF4-FFF2-40B4-BE49-F238E27FC236}">
                <a16:creationId xmlns:a16="http://schemas.microsoft.com/office/drawing/2014/main" id="{AA43F15A-4ACC-5F40-8C4F-C307758AB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116" y="11563067"/>
            <a:ext cx="3509695" cy="1853740"/>
          </a:xfrm>
          <a:prstGeom prst="rect">
            <a:avLst/>
          </a:prstGeom>
        </p:spPr>
      </p:pic>
      <p:pic>
        <p:nvPicPr>
          <p:cNvPr id="57" name="Picture 56" descr="A screenshot of a cell phone&#10;&#10;Description automatically generated">
            <a:extLst>
              <a:ext uri="{FF2B5EF4-FFF2-40B4-BE49-F238E27FC236}">
                <a16:creationId xmlns:a16="http://schemas.microsoft.com/office/drawing/2014/main" id="{1C883B6F-7DDA-F942-8418-73D6416334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4720" y="14244215"/>
            <a:ext cx="3990280" cy="3716893"/>
          </a:xfrm>
          <a:prstGeom prst="rect">
            <a:avLst/>
          </a:prstGeom>
        </p:spPr>
      </p:pic>
      <p:sp>
        <p:nvSpPr>
          <p:cNvPr id="58" name="Text Box 181">
            <a:extLst>
              <a:ext uri="{FF2B5EF4-FFF2-40B4-BE49-F238E27FC236}">
                <a16:creationId xmlns:a16="http://schemas.microsoft.com/office/drawing/2014/main" id="{40BCBA82-E0AA-7D41-A07F-CB2BE2812788}"/>
              </a:ext>
            </a:extLst>
          </p:cNvPr>
          <p:cNvSpPr txBox="1">
            <a:spLocks noChangeArrowheads="1"/>
          </p:cNvSpPr>
          <p:nvPr/>
        </p:nvSpPr>
        <p:spPr bwMode="auto">
          <a:xfrm>
            <a:off x="6068421" y="18185372"/>
            <a:ext cx="4819101" cy="29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a:t>
            </a:r>
            <a:r>
              <a:rPr lang="en-US" sz="1600" dirty="0">
                <a:latin typeface="Calibri" pitchFamily="34" charset="0"/>
              </a:rPr>
              <a:t> Distribution of image dimensions in the dataset</a:t>
            </a:r>
          </a:p>
        </p:txBody>
      </p:sp>
      <p:pic>
        <p:nvPicPr>
          <p:cNvPr id="60" name="Picture 59">
            <a:extLst>
              <a:ext uri="{FF2B5EF4-FFF2-40B4-BE49-F238E27FC236}">
                <a16:creationId xmlns:a16="http://schemas.microsoft.com/office/drawing/2014/main" id="{08190DD4-0608-1640-913A-128AED303A77}"/>
              </a:ext>
            </a:extLst>
          </p:cNvPr>
          <p:cNvPicPr>
            <a:picLocks noChangeAspect="1"/>
          </p:cNvPicPr>
          <p:nvPr/>
        </p:nvPicPr>
        <p:blipFill>
          <a:blip r:embed="rId10"/>
          <a:stretch>
            <a:fillRect/>
          </a:stretch>
        </p:blipFill>
        <p:spPr>
          <a:xfrm>
            <a:off x="23258534" y="3023806"/>
            <a:ext cx="7301819" cy="318438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A1FBAF-53CC-7348-BB72-78BDB8DB50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7744" y="13255726"/>
            <a:ext cx="3985535" cy="197697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DD4E188-D057-CF47-B16A-3DA563BBCB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7745" y="11216105"/>
            <a:ext cx="3985534" cy="20090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5F48B1-EEAC-C043-A0DD-DF8F08CA7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87744" y="15263303"/>
            <a:ext cx="3985535" cy="1973295"/>
          </a:xfrm>
          <a:prstGeom prst="rect">
            <a:avLst/>
          </a:prstGeom>
        </p:spPr>
      </p:pic>
      <p:pic>
        <p:nvPicPr>
          <p:cNvPr id="19" name="Picture 18" descr="A close up of some grass&#10;&#10;Description automatically generated">
            <a:extLst>
              <a:ext uri="{FF2B5EF4-FFF2-40B4-BE49-F238E27FC236}">
                <a16:creationId xmlns:a16="http://schemas.microsoft.com/office/drawing/2014/main" id="{9057E676-B8AD-8547-A4AE-3B2669DF1E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48982" y="7060475"/>
            <a:ext cx="2336800" cy="2336800"/>
          </a:xfrm>
          <a:prstGeom prst="rect">
            <a:avLst/>
          </a:prstGeom>
        </p:spPr>
      </p:pic>
      <p:pic>
        <p:nvPicPr>
          <p:cNvPr id="22" name="Picture 21" descr="A picture containing star&#10;&#10;Description automatically generated">
            <a:extLst>
              <a:ext uri="{FF2B5EF4-FFF2-40B4-BE49-F238E27FC236}">
                <a16:creationId xmlns:a16="http://schemas.microsoft.com/office/drawing/2014/main" id="{1F642C4D-2520-3D45-908F-1F2339DEF3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11363" y="11763275"/>
            <a:ext cx="2336800" cy="2336800"/>
          </a:xfrm>
          <a:prstGeom prst="rect">
            <a:avLst/>
          </a:prstGeom>
        </p:spPr>
      </p:pic>
      <p:pic>
        <p:nvPicPr>
          <p:cNvPr id="30" name="Picture 29">
            <a:extLst>
              <a:ext uri="{FF2B5EF4-FFF2-40B4-BE49-F238E27FC236}">
                <a16:creationId xmlns:a16="http://schemas.microsoft.com/office/drawing/2014/main" id="{070006F5-F26B-5E43-A57D-4A5CECBCB2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827625" y="14444424"/>
            <a:ext cx="2336800" cy="2336800"/>
          </a:xfrm>
          <a:prstGeom prst="rect">
            <a:avLst/>
          </a:prstGeom>
        </p:spPr>
      </p:pic>
      <p:pic>
        <p:nvPicPr>
          <p:cNvPr id="39" name="Picture 38" descr="A blurry image of a person&#10;&#10;Description automatically generated">
            <a:extLst>
              <a:ext uri="{FF2B5EF4-FFF2-40B4-BE49-F238E27FC236}">
                <a16:creationId xmlns:a16="http://schemas.microsoft.com/office/drawing/2014/main" id="{435F810D-21F0-F74B-B854-2E1C84BEF4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6271" y="14455333"/>
            <a:ext cx="2336800" cy="2336800"/>
          </a:xfrm>
          <a:prstGeom prst="rect">
            <a:avLst/>
          </a:prstGeom>
        </p:spPr>
      </p:pic>
      <p:pic>
        <p:nvPicPr>
          <p:cNvPr id="42" name="Picture 41" descr="A picture containing star&#10;&#10;Description automatically generated">
            <a:extLst>
              <a:ext uri="{FF2B5EF4-FFF2-40B4-BE49-F238E27FC236}">
                <a16:creationId xmlns:a16="http://schemas.microsoft.com/office/drawing/2014/main" id="{E49EA106-BF05-7845-A222-56865D8D32A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164918" y="14444424"/>
            <a:ext cx="2336800" cy="2336800"/>
          </a:xfrm>
          <a:prstGeom prst="rect">
            <a:avLst/>
          </a:prstGeom>
        </p:spPr>
      </p:pic>
      <p:pic>
        <p:nvPicPr>
          <p:cNvPr id="44" name="Picture 43" descr="A close up of a cage&#10;&#10;Description automatically generated">
            <a:extLst>
              <a:ext uri="{FF2B5EF4-FFF2-40B4-BE49-F238E27FC236}">
                <a16:creationId xmlns:a16="http://schemas.microsoft.com/office/drawing/2014/main" id="{5C86BC1A-E873-7C44-9566-8B4069739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27625" y="11722691"/>
            <a:ext cx="2336800" cy="2336800"/>
          </a:xfrm>
          <a:prstGeom prst="rect">
            <a:avLst/>
          </a:prstGeom>
        </p:spPr>
      </p:pic>
      <p:pic>
        <p:nvPicPr>
          <p:cNvPr id="48" name="Picture 47" descr="A picture containing blurry, cake, colorful, man&#10;&#10;Description automatically generated">
            <a:extLst>
              <a:ext uri="{FF2B5EF4-FFF2-40B4-BE49-F238E27FC236}">
                <a16:creationId xmlns:a16="http://schemas.microsoft.com/office/drawing/2014/main" id="{1C84FBD5-A05E-CC4E-8A56-819DBFC105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195102" y="11763275"/>
            <a:ext cx="2336800" cy="2336800"/>
          </a:xfrm>
          <a:prstGeom prst="rect">
            <a:avLst/>
          </a:prstGeom>
        </p:spPr>
      </p:pic>
      <p:sp>
        <p:nvSpPr>
          <p:cNvPr id="59" name="Text Box 192">
            <a:extLst>
              <a:ext uri="{FF2B5EF4-FFF2-40B4-BE49-F238E27FC236}">
                <a16:creationId xmlns:a16="http://schemas.microsoft.com/office/drawing/2014/main" id="{B0FAA902-0560-884B-95D7-4D4164DB2141}"/>
              </a:ext>
            </a:extLst>
          </p:cNvPr>
          <p:cNvSpPr txBox="1">
            <a:spLocks noChangeArrowheads="1"/>
          </p:cNvSpPr>
          <p:nvPr/>
        </p:nvSpPr>
        <p:spPr bwMode="auto">
          <a:xfrm>
            <a:off x="21947165" y="7929426"/>
            <a:ext cx="4963844"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As depicted in the figure above, a typical GAN involves two models, the generator and discriminator. During training, the generator produces fake images, and then the discriminator is fed both fake images and real images from the “ground truth” dataset. The results are then backpropagated through both networks. We ended up using two architectures, one more computationally feasible and using only dense layers (described on the left), and one more computationally expensive, using convolutional and transpose convolutional layers (described on the right). </a:t>
            </a:r>
          </a:p>
          <a:p>
            <a:endParaRPr lang="en-US" sz="2000" dirty="0"/>
          </a:p>
          <a:p>
            <a:r>
              <a:rPr lang="en-US" sz="2000" u="sng" dirty="0"/>
              <a:t>Hyper-Parameters:</a:t>
            </a:r>
          </a:p>
          <a:p>
            <a:r>
              <a:rPr lang="en-US" sz="2000" dirty="0"/>
              <a:t>Adam Optimizer w/ 0.0001 learning rate</a:t>
            </a:r>
          </a:p>
          <a:p>
            <a:r>
              <a:rPr lang="en-US" sz="2000" dirty="0" err="1"/>
              <a:t>LeakyReLU</a:t>
            </a:r>
            <a:r>
              <a:rPr lang="en-US" sz="2000" dirty="0"/>
              <a:t> w/ 0.2 alpha</a:t>
            </a:r>
          </a:p>
          <a:p>
            <a:r>
              <a:rPr lang="en-US" sz="2000" dirty="0"/>
              <a:t>Batch size 128</a:t>
            </a:r>
          </a:p>
          <a:p>
            <a:endParaRPr lang="en-US" sz="2000" dirty="0"/>
          </a:p>
          <a:p>
            <a:endParaRPr lang="en-US" sz="2000" dirty="0"/>
          </a:p>
          <a:p>
            <a:endParaRPr lang="en-US" sz="2000" dirty="0"/>
          </a:p>
          <a:p>
            <a:endParaRPr lang="en-US" sz="2000" dirty="0"/>
          </a:p>
        </p:txBody>
      </p:sp>
      <p:sp>
        <p:nvSpPr>
          <p:cNvPr id="61" name="Rectangle 60">
            <a:extLst>
              <a:ext uri="{FF2B5EF4-FFF2-40B4-BE49-F238E27FC236}">
                <a16:creationId xmlns:a16="http://schemas.microsoft.com/office/drawing/2014/main" id="{4A622935-1024-6C46-96A8-0693E3CB43AD}"/>
              </a:ext>
            </a:extLst>
          </p:cNvPr>
          <p:cNvSpPr/>
          <p:nvPr/>
        </p:nvSpPr>
        <p:spPr>
          <a:xfrm>
            <a:off x="21932962" y="746179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Architecture</a:t>
            </a:r>
          </a:p>
        </p:txBody>
      </p:sp>
      <p:sp>
        <p:nvSpPr>
          <p:cNvPr id="62" name="Text Box 192">
            <a:extLst>
              <a:ext uri="{FF2B5EF4-FFF2-40B4-BE49-F238E27FC236}">
                <a16:creationId xmlns:a16="http://schemas.microsoft.com/office/drawing/2014/main" id="{03D1C2DE-B17E-DE4D-A2C7-F8D08C2D5369}"/>
              </a:ext>
            </a:extLst>
          </p:cNvPr>
          <p:cNvSpPr txBox="1">
            <a:spLocks noChangeArrowheads="1"/>
          </p:cNvSpPr>
          <p:nvPr/>
        </p:nvSpPr>
        <p:spPr bwMode="auto">
          <a:xfrm>
            <a:off x="26896806" y="7932589"/>
            <a:ext cx="2350319"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a:t>
            </a:r>
            <a:endParaRPr lang="en-US" sz="1400" dirty="0"/>
          </a:p>
          <a:p>
            <a:r>
              <a:rPr lang="en-US" sz="1400" dirty="0"/>
              <a:t>Input Noise (100x1) </a:t>
            </a:r>
          </a:p>
          <a:p>
            <a:r>
              <a:rPr lang="en-US" sz="1400" dirty="0"/>
              <a:t>Dense 256</a:t>
            </a:r>
          </a:p>
          <a:p>
            <a:r>
              <a:rPr lang="en-US" sz="1400" dirty="0"/>
              <a:t>Leaky </a:t>
            </a:r>
            <a:r>
              <a:rPr lang="en-US" sz="1400" dirty="0" err="1"/>
              <a:t>ReLU</a:t>
            </a:r>
            <a:endParaRPr lang="en-US" sz="1400" dirty="0"/>
          </a:p>
          <a:p>
            <a:r>
              <a:rPr lang="en-US" sz="1400" dirty="0"/>
              <a:t>Batch Norm</a:t>
            </a:r>
          </a:p>
          <a:p>
            <a:r>
              <a:rPr lang="en-US" sz="1400" dirty="0"/>
              <a:t>Dense 512</a:t>
            </a:r>
          </a:p>
          <a:p>
            <a:r>
              <a:rPr lang="en-US" sz="1400" dirty="0"/>
              <a:t>Leaky </a:t>
            </a:r>
            <a:r>
              <a:rPr lang="en-US" sz="1400" dirty="0" err="1"/>
              <a:t>ReLU</a:t>
            </a:r>
            <a:endParaRPr lang="en-US" sz="1400" dirty="0"/>
          </a:p>
          <a:p>
            <a:r>
              <a:rPr lang="en-US" sz="1400" dirty="0"/>
              <a:t>Dense 1024</a:t>
            </a:r>
          </a:p>
          <a:p>
            <a:r>
              <a:rPr lang="en-US" sz="1400" dirty="0"/>
              <a:t>Leaky </a:t>
            </a:r>
            <a:r>
              <a:rPr lang="en-US" sz="1400" dirty="0" err="1"/>
              <a:t>ReLU</a:t>
            </a:r>
            <a:endParaRPr lang="en-US" sz="1400" dirty="0"/>
          </a:p>
          <a:p>
            <a:r>
              <a:rPr lang="en-US" sz="1400" dirty="0"/>
              <a:t>Batch Norm</a:t>
            </a:r>
          </a:p>
          <a:p>
            <a:r>
              <a:rPr lang="en-US" sz="1400" dirty="0"/>
              <a:t>Dense (256x256x3)</a:t>
            </a:r>
          </a:p>
          <a:p>
            <a:r>
              <a:rPr lang="en-US" sz="1400" dirty="0"/>
              <a:t>Tanh</a:t>
            </a:r>
          </a:p>
          <a:p>
            <a:endParaRPr lang="en-US" sz="1400" dirty="0"/>
          </a:p>
          <a:p>
            <a:r>
              <a:rPr lang="en-US" sz="1400" dirty="0"/>
              <a:t>Total trainable params: 202,209,536</a:t>
            </a:r>
            <a:br>
              <a:rPr lang="en-US" sz="1400" dirty="0"/>
            </a:br>
            <a:br>
              <a:rPr lang="en-US" sz="1400" dirty="0"/>
            </a:br>
            <a:r>
              <a:rPr lang="en-US" sz="1400" u="sng" dirty="0"/>
              <a:t>Discriminator:</a:t>
            </a:r>
            <a:endParaRPr lang="en-US" sz="1400" dirty="0"/>
          </a:p>
          <a:p>
            <a:r>
              <a:rPr lang="en-US" sz="1400" dirty="0"/>
              <a:t>Dense 512</a:t>
            </a:r>
          </a:p>
          <a:p>
            <a:r>
              <a:rPr lang="en-US" sz="1400" dirty="0"/>
              <a:t>Leaky </a:t>
            </a:r>
            <a:r>
              <a:rPr lang="en-US" sz="1400" dirty="0" err="1"/>
              <a:t>ReLU</a:t>
            </a:r>
            <a:endParaRPr lang="en-US" sz="1400" dirty="0"/>
          </a:p>
          <a:p>
            <a:r>
              <a:rPr lang="en-US" sz="1400" dirty="0"/>
              <a:t>Dense 256</a:t>
            </a:r>
          </a:p>
          <a:p>
            <a:r>
              <a:rPr lang="en-US" sz="1400" dirty="0"/>
              <a:t>Leaky </a:t>
            </a:r>
            <a:r>
              <a:rPr lang="en-US" sz="1400" dirty="0" err="1"/>
              <a:t>ReLU</a:t>
            </a:r>
            <a:endParaRPr lang="en-US" sz="1400" dirty="0"/>
          </a:p>
          <a:p>
            <a:r>
              <a:rPr lang="en-US" sz="1400" dirty="0"/>
              <a:t>Dense 1</a:t>
            </a:r>
          </a:p>
          <a:p>
            <a:r>
              <a:rPr lang="en-US" sz="1400" dirty="0"/>
              <a:t>Sigmoid</a:t>
            </a:r>
          </a:p>
          <a:p>
            <a:endParaRPr lang="en-US" sz="1400" dirty="0"/>
          </a:p>
          <a:p>
            <a:r>
              <a:rPr lang="en-US" sz="1400" dirty="0"/>
              <a:t>Total trainable params: 100,795,393</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65" name="Text Box 192">
            <a:extLst>
              <a:ext uri="{FF2B5EF4-FFF2-40B4-BE49-F238E27FC236}">
                <a16:creationId xmlns:a16="http://schemas.microsoft.com/office/drawing/2014/main" id="{30F32DA4-C6F3-D44C-8B76-AA8B61D47DA2}"/>
              </a:ext>
            </a:extLst>
          </p:cNvPr>
          <p:cNvSpPr txBox="1">
            <a:spLocks noChangeArrowheads="1"/>
          </p:cNvSpPr>
          <p:nvPr/>
        </p:nvSpPr>
        <p:spPr bwMode="auto">
          <a:xfrm>
            <a:off x="29247125" y="7935749"/>
            <a:ext cx="2561357"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 :</a:t>
            </a:r>
            <a:r>
              <a:rPr lang="en-US" sz="1400" dirty="0"/>
              <a:t> (TC = Transpose Convolutional)</a:t>
            </a:r>
          </a:p>
          <a:p>
            <a:r>
              <a:rPr lang="en-US" sz="1400" dirty="0"/>
              <a:t>Input Noise (100x1) </a:t>
            </a:r>
          </a:p>
          <a:p>
            <a:r>
              <a:rPr lang="en-US" sz="1400" dirty="0"/>
              <a:t>TC 4 x 4 x 1024</a:t>
            </a:r>
          </a:p>
          <a:p>
            <a:r>
              <a:rPr lang="en-US" sz="1400" dirty="0"/>
              <a:t>TC 8 x 8 x 1024 </a:t>
            </a:r>
          </a:p>
          <a:p>
            <a:r>
              <a:rPr lang="en-US" sz="1400" dirty="0"/>
              <a:t>TC 16 x 16 x 512</a:t>
            </a:r>
          </a:p>
          <a:p>
            <a:r>
              <a:rPr lang="en-US" sz="1400" dirty="0"/>
              <a:t>TC 32 x 32 x 256</a:t>
            </a:r>
          </a:p>
          <a:p>
            <a:r>
              <a:rPr lang="en-US" sz="1400" dirty="0"/>
              <a:t>TC 64 x 64 x 128</a:t>
            </a:r>
          </a:p>
          <a:p>
            <a:r>
              <a:rPr lang="en-US" sz="1400" dirty="0"/>
              <a:t>TC 128 x 128 x 64</a:t>
            </a:r>
          </a:p>
          <a:p>
            <a:r>
              <a:rPr lang="en-US" sz="1400" dirty="0"/>
              <a:t>Image 256 x 256 x 3</a:t>
            </a:r>
          </a:p>
          <a:p>
            <a:endParaRPr lang="en-US" sz="1400" dirty="0"/>
          </a:p>
          <a:p>
            <a:r>
              <a:rPr lang="en-US" sz="1400" dirty="0"/>
              <a:t>Total trainable params:</a:t>
            </a:r>
          </a:p>
          <a:p>
            <a:r>
              <a:rPr lang="en-US" sz="1400" dirty="0"/>
              <a:t>28,458,505</a:t>
            </a:r>
          </a:p>
          <a:p>
            <a:br>
              <a:rPr lang="en-US" sz="1400" dirty="0"/>
            </a:br>
            <a:r>
              <a:rPr lang="en-US" sz="1400" u="sng" dirty="0"/>
              <a:t>Discriminator :</a:t>
            </a:r>
            <a:endParaRPr lang="en-US" sz="1400" dirty="0"/>
          </a:p>
          <a:p>
            <a:r>
              <a:rPr lang="en-US" sz="1400" dirty="0"/>
              <a:t>Convolutional 32 4 × 4</a:t>
            </a:r>
          </a:p>
          <a:p>
            <a:r>
              <a:rPr lang="en-US" sz="1400" dirty="0"/>
              <a:t>Leaky </a:t>
            </a:r>
            <a:r>
              <a:rPr lang="en-US" sz="1400" dirty="0" err="1"/>
              <a:t>ReLU</a:t>
            </a:r>
            <a:endParaRPr lang="en-US" sz="1400" dirty="0"/>
          </a:p>
          <a:p>
            <a:r>
              <a:rPr lang="en-US" sz="1400" dirty="0"/>
              <a:t>Convolutional 64 4 × 4</a:t>
            </a:r>
          </a:p>
          <a:p>
            <a:r>
              <a:rPr lang="en-US" sz="1400" dirty="0"/>
              <a:t>Leaky </a:t>
            </a:r>
            <a:r>
              <a:rPr lang="en-US" sz="1400" dirty="0" err="1"/>
              <a:t>ReLU</a:t>
            </a:r>
            <a:endParaRPr lang="en-US" sz="1400" dirty="0"/>
          </a:p>
          <a:p>
            <a:r>
              <a:rPr lang="en-US" sz="1400" dirty="0"/>
              <a:t>Convolutional 128 4 × 4</a:t>
            </a:r>
          </a:p>
          <a:p>
            <a:r>
              <a:rPr lang="en-US" sz="1400" dirty="0"/>
              <a:t>Leaky </a:t>
            </a:r>
            <a:r>
              <a:rPr lang="en-US" sz="1400" dirty="0" err="1"/>
              <a:t>ReLU</a:t>
            </a:r>
            <a:endParaRPr lang="en-US" sz="1400" dirty="0"/>
          </a:p>
          <a:p>
            <a:r>
              <a:rPr lang="en-US" sz="1400" dirty="0"/>
              <a:t>Convolutional 256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Dense 1024</a:t>
            </a:r>
          </a:p>
          <a:p>
            <a:r>
              <a:rPr lang="en-US" sz="1400" dirty="0"/>
              <a:t>Dense 512</a:t>
            </a:r>
          </a:p>
          <a:p>
            <a:r>
              <a:rPr lang="en-US" sz="1400" dirty="0"/>
              <a:t>Dense 1</a:t>
            </a:r>
          </a:p>
          <a:p>
            <a:endParaRPr lang="en-US" sz="1400" dirty="0"/>
          </a:p>
          <a:p>
            <a:r>
              <a:rPr lang="en-US" sz="1400" dirty="0"/>
              <a:t>Trainable params: 1,073,909,633</a:t>
            </a: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3310</TotalTime>
  <Words>1073</Words>
  <Application>Microsoft Macintosh PowerPoint</Application>
  <PresentationFormat>Custom</PresentationFormat>
  <Paragraphs>141</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Jonathan Cai</cp:lastModifiedBy>
  <cp:revision>187</cp:revision>
  <cp:lastPrinted>2013-02-12T02:21:55Z</cp:lastPrinted>
  <dcterms:created xsi:type="dcterms:W3CDTF">2013-02-10T21:14:48Z</dcterms:created>
  <dcterms:modified xsi:type="dcterms:W3CDTF">2019-12-04T05:12:26Z</dcterms:modified>
</cp:coreProperties>
</file>